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99" r:id="rId5"/>
    <p:sldId id="400" r:id="rId6"/>
    <p:sldId id="401" r:id="rId7"/>
    <p:sldId id="412" r:id="rId8"/>
    <p:sldId id="406" r:id="rId9"/>
    <p:sldId id="413" r:id="rId10"/>
    <p:sldId id="402" r:id="rId11"/>
    <p:sldId id="410" r:id="rId12"/>
    <p:sldId id="4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C"/>
    <a:srgbClr val="002E45"/>
    <a:srgbClr val="384051"/>
    <a:srgbClr val="00CEE5"/>
    <a:srgbClr val="FFD74E"/>
    <a:srgbClr val="D1DEEC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2DE17-2A46-4555-A412-326FAB70CFFF}" v="132" dt="2024-05-20T13:16:16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3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3" y="1494024"/>
            <a:ext cx="6597396" cy="1883664"/>
          </a:xfrm>
        </p:spPr>
        <p:txBody>
          <a:bodyPr/>
          <a:lstStyle/>
          <a:p>
            <a:r>
              <a:rPr lang="en-US" dirty="0"/>
              <a:t>Ultrasonic ranging with ESP32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IoT Project Presentation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1960" y="4791033"/>
            <a:ext cx="6016751" cy="626698"/>
          </a:xfrm>
        </p:spPr>
        <p:txBody>
          <a:bodyPr/>
          <a:lstStyle/>
          <a:p>
            <a:r>
              <a:rPr lang="en-US" dirty="0"/>
              <a:t>SENTHILNAATHAN K  - 210701238</a:t>
            </a:r>
          </a:p>
          <a:p>
            <a:r>
              <a:rPr lang="en-US" dirty="0"/>
              <a:t>SHAMINI P N - 210701239</a:t>
            </a:r>
          </a:p>
          <a:p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84A291D4-DF39-6EAD-0B0A-4D72D6546F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941" b="7941"/>
          <a:stretch>
            <a:fillRect/>
          </a:stretch>
        </p:blipFill>
        <p:spPr>
          <a:xfrm>
            <a:off x="6096000" y="1282283"/>
            <a:ext cx="4838886" cy="4396060"/>
          </a:xfr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927" y="2434590"/>
            <a:ext cx="5532121" cy="383132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Purpose of Project</a:t>
            </a:r>
          </a:p>
          <a:p>
            <a:r>
              <a:rPr lang="en-US" dirty="0"/>
              <a:t>Components used</a:t>
            </a:r>
          </a:p>
          <a:p>
            <a:r>
              <a:rPr lang="en-US" dirty="0"/>
              <a:t>Circuit diagram </a:t>
            </a:r>
          </a:p>
          <a:p>
            <a:r>
              <a:rPr lang="en-US" dirty="0"/>
              <a:t>Conclusion and future enhancements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51EF2A9-BD44-569A-53FE-A11312FF81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42" b="1042"/>
          <a:stretch/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61B6-DD83-DDB1-65D8-8DE65426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411480"/>
            <a:ext cx="5230368" cy="85953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Introduction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1BF81CE-2D5F-3238-A8A4-7567122197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666" r="28666"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F9782E-3562-D2C5-FD47-4794DDF4CF81}"/>
              </a:ext>
            </a:extLst>
          </p:cNvPr>
          <p:cNvSpPr/>
          <p:nvPr/>
        </p:nvSpPr>
        <p:spPr>
          <a:xfrm>
            <a:off x="6652260" y="3771900"/>
            <a:ext cx="4411980" cy="1714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576A3-E202-5EFE-9614-0CCFDB05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178558"/>
            <a:ext cx="5230368" cy="335813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This project delves into the construction of an DIY ultrasonic ranging system, also known as a radar.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system utilizes an ESP32 microcontroller, a servo motor, and the Blynk application for data visualization. </a:t>
            </a:r>
          </a:p>
          <a:p>
            <a:pPr marL="0" indent="0">
              <a:buNone/>
            </a:pPr>
            <a:endParaRPr lang="en-US" sz="2400" dirty="0">
              <a:latin typeface="Source Sans Pro Light" panose="020B0403030403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ource Sans Pro Light" panose="020B0403030403020204" pitchFamily="34" charset="0"/>
              </a:rPr>
              <a:t>The measured parameters are plotted as a radar form in PROCESSING IDE and visualized in Blynk app</a:t>
            </a:r>
          </a:p>
        </p:txBody>
      </p:sp>
    </p:spTree>
    <p:extLst>
      <p:ext uri="{BB962C8B-B14F-4D97-AF65-F5344CB8AC3E}">
        <p14:creationId xmlns:p14="http://schemas.microsoft.com/office/powerpoint/2010/main" val="114904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C365B5-9AF9-4FE1-DC14-5638B9F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CFA25E31-ECB9-1A9C-3AD0-DCE50C6B25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" name="Picture Placeholder 25" descr="Scales of justice outline">
            <a:extLst>
              <a:ext uri="{FF2B5EF4-FFF2-40B4-BE49-F238E27FC236}">
                <a16:creationId xmlns:a16="http://schemas.microsoft.com/office/drawing/2014/main" id="{4DE84397-09B0-5830-CA96-9E92B0122B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55128" t="-43208" r="-51249" b="-37249"/>
          <a:stretch/>
        </p:blipFill>
        <p:spPr>
          <a:xfrm>
            <a:off x="1047364" y="2763552"/>
            <a:ext cx="1378059" cy="12056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2B0D3A-3DFF-C3CF-313D-72A13A058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75528" y="4123944"/>
            <a:ext cx="1528837" cy="365760"/>
          </a:xfrm>
        </p:spPr>
        <p:txBody>
          <a:bodyPr/>
          <a:lstStyle/>
          <a:p>
            <a:pPr lvl="0"/>
            <a:r>
              <a:rPr lang="en-US" dirty="0"/>
              <a:t>ULTRASONIC</a:t>
            </a:r>
          </a:p>
          <a:p>
            <a:pPr lvl="0"/>
            <a:r>
              <a:rPr lang="en-US" dirty="0"/>
              <a:t>SENSOR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B631595-D1B7-1EA1-5D89-4F42980379E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" name="Picture Placeholder 27" descr="Radar Chart outline">
            <a:extLst>
              <a:ext uri="{FF2B5EF4-FFF2-40B4-BE49-F238E27FC236}">
                <a16:creationId xmlns:a16="http://schemas.microsoft.com/office/drawing/2014/main" id="{C7F26D58-79C1-7A74-6DD6-A4516A8E28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50682" t="-45681" r="-38630" b="-49411"/>
          <a:stretch/>
        </p:blipFill>
        <p:spPr>
          <a:xfrm>
            <a:off x="3332749" y="2785436"/>
            <a:ext cx="1155478" cy="120167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683AE8-2177-09EA-BC84-338B912A8A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98088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SERVO MOTOR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046435E-C144-89C7-E4FB-CE7AE73E7A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" name="Picture Placeholder 29" descr="Handshake outline">
            <a:extLst>
              <a:ext uri="{FF2B5EF4-FFF2-40B4-BE49-F238E27FC236}">
                <a16:creationId xmlns:a16="http://schemas.microsoft.com/office/drawing/2014/main" id="{6598416D-02FD-A2A6-EC1A-F2FEB14A0A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-40994" t="-31368" r="-39303" b="-28089"/>
          <a:stretch/>
        </p:blipFill>
        <p:spPr>
          <a:xfrm>
            <a:off x="5469106" y="2816136"/>
            <a:ext cx="1264120" cy="111729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55F0B0-D453-3207-7F87-69DFB56F26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01792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ESP32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7594779-A0F5-43F8-EA6C-4BA1C77C83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Picture Placeholder 31" descr="Crystals outline">
            <a:extLst>
              <a:ext uri="{FF2B5EF4-FFF2-40B4-BE49-F238E27FC236}">
                <a16:creationId xmlns:a16="http://schemas.microsoft.com/office/drawing/2014/main" id="{CE822361-3644-9D1D-9D7F-A67C15E131B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53950" t="-39943" r="-48311" b="-40221"/>
          <a:stretch/>
        </p:blipFill>
        <p:spPr>
          <a:xfrm>
            <a:off x="7574430" y="2763985"/>
            <a:ext cx="1335899" cy="1190088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F2B173-C58F-8759-3BD8-A45798C1B8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51328" y="4141880"/>
            <a:ext cx="1668659" cy="693010"/>
          </a:xfrm>
        </p:spPr>
        <p:txBody>
          <a:bodyPr/>
          <a:lstStyle/>
          <a:p>
            <a:pPr lvl="0"/>
            <a:r>
              <a:rPr lang="en-US" dirty="0"/>
              <a:t>Arduino IDE</a:t>
            </a:r>
          </a:p>
          <a:p>
            <a:pPr lvl="0"/>
            <a:r>
              <a:rPr lang="en-US" dirty="0"/>
              <a:t>Processing IDE 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6BF59EFE-D6FA-B48D-921C-5DF436F0640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" name="Picture Placeholder 33" descr="Cycle with people outline">
            <a:extLst>
              <a:ext uri="{FF2B5EF4-FFF2-40B4-BE49-F238E27FC236}">
                <a16:creationId xmlns:a16="http://schemas.microsoft.com/office/drawing/2014/main" id="{99775974-9263-28E3-C5DD-3CB6C1560F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-47026" t="-40312" r="-44964" b="-37899"/>
          <a:stretch/>
        </p:blipFill>
        <p:spPr>
          <a:xfrm>
            <a:off x="9788770" y="2748704"/>
            <a:ext cx="1301909" cy="1218817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01E7A2-85ED-5BFD-A012-E2CC806E2F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65610" y="4123944"/>
            <a:ext cx="1371600" cy="365760"/>
          </a:xfrm>
        </p:spPr>
        <p:txBody>
          <a:bodyPr/>
          <a:lstStyle/>
          <a:p>
            <a:pPr lvl="0"/>
            <a:r>
              <a:rPr lang="en-US" dirty="0"/>
              <a:t>Blynk app</a:t>
            </a:r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8B4ECA1E-B6C0-6539-D178-4A871A2C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23C063FE-9C8B-76A2-AF5F-C1A505B9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Robocraze Banggood HC-SR04 DC 5V ...">
            <a:extLst>
              <a:ext uri="{FF2B5EF4-FFF2-40B4-BE49-F238E27FC236}">
                <a16:creationId xmlns:a16="http://schemas.microsoft.com/office/drawing/2014/main" id="{7A9C473F-3F18-2828-1DE1-67D70946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5" y="2583200"/>
            <a:ext cx="1601606" cy="156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olnoi Electronics Servo Motor SG90 Tower Pro Rc Mini Micro 9g 1.6KG for RC  250 450 Helicopter Airplane Car Boat : Amazon.in: Toys &amp; Games">
            <a:extLst>
              <a:ext uri="{FF2B5EF4-FFF2-40B4-BE49-F238E27FC236}">
                <a16:creationId xmlns:a16="http://schemas.microsoft.com/office/drawing/2014/main" id="{36775FBC-5EA5-6860-233A-3C183A1D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07" y="2661781"/>
            <a:ext cx="1667513" cy="13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SP32 Wroom32 Development Board WiFi Bluetooth 30pin, For Industrial, Model  Number: Esp-32 Cp2102 Nodemcu at Rs 390/piece in Thane">
            <a:extLst>
              <a:ext uri="{FF2B5EF4-FFF2-40B4-BE49-F238E27FC236}">
                <a16:creationId xmlns:a16="http://schemas.microsoft.com/office/drawing/2014/main" id="{D4F67729-60EB-EFF7-84CB-7DE85F08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57" y="2614195"/>
            <a:ext cx="1601606" cy="160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rduino IDE Logo PNG Vector (SVG) Free ...">
            <a:extLst>
              <a:ext uri="{FF2B5EF4-FFF2-40B4-BE49-F238E27FC236}">
                <a16:creationId xmlns:a16="http://schemas.microsoft.com/office/drawing/2014/main" id="{C1C78CFD-39D1-6F84-592F-636988FE8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400" y="2565284"/>
            <a:ext cx="1718851" cy="16675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lynk IoT Platform Logo &amp; Brand Assets ...">
            <a:extLst>
              <a:ext uri="{FF2B5EF4-FFF2-40B4-BE49-F238E27FC236}">
                <a16:creationId xmlns:a16="http://schemas.microsoft.com/office/drawing/2014/main" id="{82E38670-7B89-3C97-1098-AFA92F1D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73" y="2656203"/>
            <a:ext cx="1485677" cy="14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0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-1" y="-60937"/>
            <a:ext cx="12192001" cy="22324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527433"/>
            <a:ext cx="8101584" cy="1055698"/>
          </a:xfrm>
        </p:spPr>
        <p:txBody>
          <a:bodyPr/>
          <a:lstStyle/>
          <a:p>
            <a:r>
              <a:rPr lang="en-US" sz="6000" dirty="0"/>
              <a:t>Purpose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D05649-0E98-8ACF-46B1-D7518C0F0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523" y="3428999"/>
            <a:ext cx="6435937" cy="28025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primary objective of this project is to build a practical ranging system using readily available components.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Through its construction, we gain valuable insights into the functionalities of: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Ultrasonic sensors for distance measurement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ESP32 microcontrollers for data processing and communication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Servo motors for controlled movement of the ultrasonic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Visualizing the results using PROCESSING IDE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C7F74-3C30-B820-FDD0-13D9F12B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93A55A4-91E4-B277-B6EE-6E749FFC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DIAGRAM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E42261-5411-A58A-33E1-D23DF4BF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grand opening event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ACCA82-EA8A-E562-206F-609279C7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309380-2C2D-6158-63A5-E9258FB8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39" y="1390792"/>
            <a:ext cx="6334653" cy="47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Results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5291328" cy="3396996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sz="2400" dirty="0">
                <a:solidFill>
                  <a:schemeClr val="tx2"/>
                </a:solidFill>
                <a:latin typeface="Source Sans Pro Light" panose="020B0403030403020204" pitchFamily="34" charset="0"/>
                <a:cs typeface="Calibri"/>
              </a:rPr>
              <a:t>A simple radar system using Ultrasonic sensor is developed</a:t>
            </a:r>
          </a:p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2"/>
                </a:solidFill>
                <a:latin typeface="Source Sans Pro Light" panose="020B0403030403020204" pitchFamily="34" charset="0"/>
                <a:ea typeface="Calibri"/>
                <a:cs typeface="Calibri"/>
              </a:rPr>
              <a:t>Studied integration of various IoT Components in real time</a:t>
            </a:r>
          </a:p>
          <a:p>
            <a:pPr>
              <a:buClr>
                <a:schemeClr val="accent4"/>
              </a:buClr>
            </a:pPr>
            <a:r>
              <a:rPr lang="en-US" sz="2400" dirty="0">
                <a:solidFill>
                  <a:schemeClr val="tx2"/>
                </a:solidFill>
                <a:latin typeface="Source Sans Pro Light" panose="020B0403030403020204" pitchFamily="34" charset="0"/>
                <a:ea typeface="Calibri"/>
                <a:cs typeface="Calibri"/>
              </a:rPr>
              <a:t>Serial communication with COM 8 on Processing IDE is achieved</a:t>
            </a:r>
          </a:p>
          <a:p>
            <a:r>
              <a:rPr lang="en-US" dirty="0">
                <a:solidFill>
                  <a:schemeClr val="tx2"/>
                </a:solidFill>
                <a:ea typeface="Calibri"/>
                <a:cs typeface="Calibri"/>
              </a:rPr>
              <a:t>Device control and Data visualization using Blynk.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12CA0-07A5-08A5-8B7E-C0BF88C0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grand opening event</a:t>
            </a:r>
          </a:p>
        </p:txBody>
      </p:sp>
      <p:pic>
        <p:nvPicPr>
          <p:cNvPr id="6" name="Picture Placeholder 5" descr="Businesswomen writing on glass in meeting">
            <a:extLst>
              <a:ext uri="{FF2B5EF4-FFF2-40B4-BE49-F238E27FC236}">
                <a16:creationId xmlns:a16="http://schemas.microsoft.com/office/drawing/2014/main" id="{6AA401E2-FFB8-24AC-C0DC-17650C3C90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7" b="67"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C062-AD93-9E8E-E8E8-080B45D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539496"/>
            <a:ext cx="4535424" cy="132588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7555C-936A-16C5-DDE8-4670D809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100834"/>
            <a:ext cx="4535424" cy="411708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Source Sans Pro Light" panose="020B0403030403020204" pitchFamily="34" charset="0"/>
                <a:ea typeface="+mn-lt"/>
                <a:cs typeface="+mn-lt"/>
              </a:rPr>
              <a:t>In conclusion, this project successfully demonstrates the construction of a functional ultrasonic ranging system. We have gained valuable practical experience working with ultrasonic sensors, ESP32 development, servo motor control, and data visualization using the Blynk app.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Source Sans Pro Light" panose="020B0403030403020204" pitchFamily="34" charset="0"/>
              <a:ea typeface="+mn-lt"/>
              <a:cs typeface="+mn-lt"/>
            </a:endParaRPr>
          </a:p>
          <a:p>
            <a:r>
              <a:rPr lang="en-US" b="1" dirty="0"/>
              <a:t>Future enhancements  :</a:t>
            </a:r>
          </a:p>
          <a:p>
            <a:endParaRPr lang="en-US" b="1" dirty="0"/>
          </a:p>
          <a:p>
            <a:r>
              <a:rPr lang="en-US" dirty="0"/>
              <a:t>Additional sensors to improve accuracy and coverage, such as infrared or LIDAR sensors.</a:t>
            </a:r>
          </a:p>
          <a:p>
            <a:endParaRPr lang="en-US" dirty="0"/>
          </a:p>
          <a:p>
            <a:r>
              <a:rPr lang="en-US" dirty="0"/>
              <a:t>Implementing machine learning algorithms for object recognition and classification could further enhance the system's capabilities. </a:t>
            </a:r>
          </a:p>
        </p:txBody>
      </p:sp>
      <p:pic>
        <p:nvPicPr>
          <p:cNvPr id="16" name="Picture 10" descr="Arduino Distance Sensor using the HC-SR04 - Pi My Life Up">
            <a:extLst>
              <a:ext uri="{FF2B5EF4-FFF2-40B4-BE49-F238E27FC236}">
                <a16:creationId xmlns:a16="http://schemas.microsoft.com/office/drawing/2014/main" id="{0A20F832-CFFE-68BB-6D29-2E74A708B2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13909"/>
          <a:stretch>
            <a:fillRect/>
          </a:stretch>
        </p:blipFill>
        <p:spPr bwMode="auto">
          <a:xfrm>
            <a:off x="825818" y="1401445"/>
            <a:ext cx="3720725" cy="386778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8" y="2160270"/>
            <a:ext cx="5111496" cy="76809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E0EC9F-72A1-401F-8DF2-E1E814AFC5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1028E-DEF5-459A-B514-A1C7DB43A2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EF64662-CC57-4897-90B9-1BAC0C42BA0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290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</vt:lpstr>
      <vt:lpstr>Arial</vt:lpstr>
      <vt:lpstr>Calibri</vt:lpstr>
      <vt:lpstr>Source Sans Pro</vt:lpstr>
      <vt:lpstr>Source Sans Pro Light</vt:lpstr>
      <vt:lpstr>Office Theme</vt:lpstr>
      <vt:lpstr>Ultrasonic ranging with ESP32</vt:lpstr>
      <vt:lpstr>Agenda</vt:lpstr>
      <vt:lpstr>Introduction</vt:lpstr>
      <vt:lpstr>Components</vt:lpstr>
      <vt:lpstr>Purpose </vt:lpstr>
      <vt:lpstr>CIRCUIT DIAGRAM 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Grand Opening Event</dc:title>
  <dc:creator>Senthilnaathan K</dc:creator>
  <cp:lastModifiedBy>Senthilnaathan K</cp:lastModifiedBy>
  <cp:revision>2</cp:revision>
  <dcterms:created xsi:type="dcterms:W3CDTF">2024-05-19T12:19:09Z</dcterms:created>
  <dcterms:modified xsi:type="dcterms:W3CDTF">2024-05-21T02:52:51Z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